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96" r:id="rId2"/>
    <p:sldId id="297" r:id="rId3"/>
    <p:sldId id="257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64" r:id="rId12"/>
    <p:sldId id="265" r:id="rId13"/>
    <p:sldId id="266" r:id="rId14"/>
    <p:sldId id="267" r:id="rId15"/>
    <p:sldId id="268" r:id="rId16"/>
    <p:sldId id="298" r:id="rId17"/>
    <p:sldId id="299" r:id="rId18"/>
    <p:sldId id="301" r:id="rId19"/>
    <p:sldId id="302" r:id="rId20"/>
    <p:sldId id="272" r:id="rId21"/>
    <p:sldId id="304" r:id="rId22"/>
    <p:sldId id="273" r:id="rId23"/>
    <p:sldId id="274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E43XaEFV45Hgu6NfUxrDgxU/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737" autoAdjust="0"/>
  </p:normalViewPr>
  <p:slideViewPr>
    <p:cSldViewPr snapToGrid="0">
      <p:cViewPr varScale="1">
        <p:scale>
          <a:sx n="110" d="100"/>
          <a:sy n="110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6117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doubt" TargetMode="External"/><Relationship Id="rId7" Type="http://schemas.openxmlformats.org/officeDocument/2006/relationships/hyperlink" Target="https://dictionary.cambridge.org/us/dictionary/english/inform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intended" TargetMode="External"/><Relationship Id="rId5" Type="http://schemas.openxmlformats.org/officeDocument/2006/relationships/hyperlink" Target="https://dictionary.cambridge.org/us/dictionary/english/useful" TargetMode="External"/><Relationship Id="rId4" Type="http://schemas.openxmlformats.org/officeDocument/2006/relationships/hyperlink" Target="https://dictionary.cambridge.org/us/dictionary/english/tru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35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153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245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85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5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584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59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888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1524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63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0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22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91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Skeptical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skep.tɪ.kəl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doubting"/>
              </a:rPr>
              <a:t>doubting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 something is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true"/>
              </a:rPr>
              <a:t>true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useful"/>
              </a:rPr>
              <a:t>useful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Probing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proʊ.bɪŋ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intended"/>
              </a:rPr>
              <a:t>intended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get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information"/>
              </a:rPr>
              <a:t>information</a:t>
            </a:r>
            <a:endParaRPr b="0" u="none"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0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20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09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163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01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EB62E8-5FB1-4237-B715-B94585783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61F912-3AAD-4F85-B4E2-B43ADE2A5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6E4D77-2870-4BDB-BEC8-45BA847F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79C99D-5DD7-4134-B7EE-F30CF9D0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1B43A4-8F54-4D7C-850F-E89A5ECE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0DC94F-6CAF-4AAD-BC35-A5192F3B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C2D2E2-2A7B-44D6-815D-D070B0FD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B36054-3F09-4E2E-B51F-386B6848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D956E9-1FD4-4495-9F85-56548CEE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E67080-7CE6-4EE1-9422-B6D444FA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7B077F5-1367-4B9F-9BF0-2E5961F52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133E900-48CE-47B1-AA15-F164D2F80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991928-9B0D-4C39-B7F4-D270255B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4E3759-4059-44DC-9A33-44F9870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A13A31-677B-4B21-B652-1E9A5F6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C55AE0-8137-490F-A968-EC6A5E9C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9B045A-8D8D-423B-91F0-2746977D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266EEC-ED42-4E87-B176-16CB3AEF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60B973-20B2-4882-9D45-0760A2C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749C0-BBC5-4C92-9DE0-8148A068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AB099A-40C8-4B4E-BB91-5EAB0051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C86B694-B96C-4CBC-A33D-EC077678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09DEC1-D3AE-4ACD-BEFC-F3B5A922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56D122-3114-4FE8-927A-77F4EA35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C658E8-1394-40FF-BED6-0BD9C53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9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EC7421-723D-44C8-A70F-1D330540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11C4B1-DE3C-4568-BE8B-15E03C653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9540BD5-823C-4B7F-8C3D-58940A439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2156B1C-F78B-4711-ACF9-3DE1CED3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EEB9C2-6A03-482A-8639-B7B51C07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FF3FB-07D7-47CD-9B81-C358A9C6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A44F9-D8B8-4617-8C18-1E7651E2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401A6B-DC10-40D2-9741-0679DCD9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7E317B7-CE38-4B53-B172-4DC4D314D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03D276-8BA2-47F4-8A93-D8F8C808A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2F71F0C-974D-41E2-B00E-088A97F4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3450369-4B60-436A-8768-C5A7E203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6DCCCC6-D317-4AA5-96A1-3E8EC12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1D12956-FBC6-4E1A-BA1C-59EB91E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6B9D7C-09B6-4384-BAB2-A15C8536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318A488-4DF1-4EDC-8A66-BBB2F8E3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59AABD3-9BDC-4ACA-AD00-B869AEC4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639984-9FD4-4698-97C5-392091A3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5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E76E377-B45A-4CAE-86C0-69FC50D1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1AC6A33-E09A-4000-9764-A683C2A4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83B931-D556-4EED-BD4D-7E5CC904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8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86D03C-D8BE-4454-B522-6EA3DF1D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EA9C8C-8F69-44E9-B86E-05A47252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38DDDAB-4E5F-471C-81F9-07A4599C4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5945D7D-7789-4F14-80C8-29AEAE11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AA63A6-1C91-4C7F-B560-8DF9FAB1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D4E99B3-7AB2-4EBB-807A-90313CCB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B7F9EB-3E2C-4648-8F7B-8C0993C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154890-24D6-469D-AC1D-BEA0585FB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4C907FE-4FF5-4482-9EE0-5D1F443B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B0D55A3-BB0F-4EBD-A64B-CC8F70E7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DA22DD-39F9-4C52-A25A-D18843C5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69BC45-877E-4319-A71F-A77C17BA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36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8499EDF-3E83-4B67-AED1-8B5D03D4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F3CB87E-D992-4E70-8084-A11AA3A7C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6EED3E-D560-445A-A861-8063C4AD8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D49724-60D6-45A9-935C-168EFE48A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7C5B41-E425-4482-BE43-AEFA63CBF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tlonline.org/" TargetMode="External"/><Relationship Id="rId4" Type="http://schemas.openxmlformats.org/officeDocument/2006/relationships/hyperlink" Target="http://toolsfordifferentiation.pbworks.com/w/page/22360123/Text%20Cod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9G5xooMN2_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quia.com/quiz/4219905.html?AP_rand=114196423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="" xmlns:a16="http://schemas.microsoft.com/office/drawing/2014/main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88;p1">
            <a:extLst>
              <a:ext uri="{FF2B5EF4-FFF2-40B4-BE49-F238E27FC236}">
                <a16:creationId xmlns="" xmlns:a16="http://schemas.microsoft.com/office/drawing/2014/main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THINKING AND ANALYSIS (cont.)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="" xmlns:a16="http://schemas.microsoft.com/office/drawing/2014/main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1A38A3F0-0AD4-2F58-B5ED-C83849A296C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BF22FAE5-11E7-4BD8-B877-32F20119E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7">
            <a:extLst>
              <a:ext uri="{FF2B5EF4-FFF2-40B4-BE49-F238E27FC236}">
                <a16:creationId xmlns="" xmlns:a16="http://schemas.microsoft.com/office/drawing/2014/main" id="{A741D06F-D7A6-4AF0-A3CA-AFD06AE5605D}"/>
              </a:ext>
            </a:extLst>
          </p:cNvPr>
          <p:cNvSpPr txBox="1">
            <a:spLocks/>
          </p:cNvSpPr>
          <p:nvPr/>
        </p:nvSpPr>
        <p:spPr>
          <a:xfrm>
            <a:off x="1985190" y="434615"/>
            <a:ext cx="6467930" cy="1261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</a:pPr>
            <a:r>
              <a:rPr lang="en-US" sz="3200" b="1" i="1" dirty="0"/>
              <a:t>Questions of Logic in Critical Thinking</a:t>
            </a:r>
            <a:endParaRPr lang="en-US" sz="3200" i="1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722541A4-343E-4CD7-AA5D-658C406A1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5"/>
          <a:stretch/>
        </p:blipFill>
        <p:spPr bwMode="auto">
          <a:xfrm>
            <a:off x="8601871" y="309923"/>
            <a:ext cx="3430587" cy="63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39067C0-A3EC-4071-972B-F0D9D0132DF3}"/>
              </a:ext>
            </a:extLst>
          </p:cNvPr>
          <p:cNvSpPr txBox="1"/>
          <p:nvPr/>
        </p:nvSpPr>
        <p:spPr>
          <a:xfrm>
            <a:off x="1069041" y="1759652"/>
            <a:ext cx="7160559" cy="467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What’s happening?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Gather the basic information and begin to think of questions.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Why is it important?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Ask yourself why it’s significant and whether or not you agree.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don’t I see?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Is there anything important missing?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How do I know?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Ask yourself where the information came from and how it was constructed.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Who is saying it?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What’s the position of the speaker and what is influencing them?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else?</a:t>
            </a:r>
            <a:r>
              <a:rPr lang="en-US" sz="2600" b="1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if?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What other ideas exist and are there other possibilities?</a:t>
            </a:r>
            <a:endParaRPr lang="en-US" sz="26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38667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1113720" y="761365"/>
            <a:ext cx="10515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dirty="0"/>
              <a:t>Problem-Solving with Critical Thinking</a:t>
            </a: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72EDA77B-54C0-E9C8-7F1F-CCAEDBC7ADD6}"/>
              </a:ext>
            </a:extLst>
          </p:cNvPr>
          <p:cNvSpPr/>
          <p:nvPr/>
        </p:nvSpPr>
        <p:spPr>
          <a:xfrm>
            <a:off x="1821326" y="4349274"/>
            <a:ext cx="3565036" cy="1123593"/>
          </a:xfrm>
          <a:custGeom>
            <a:avLst/>
            <a:gdLst>
              <a:gd name="connsiteX0" fmla="*/ 0 w 4320000"/>
              <a:gd name="connsiteY0" fmla="*/ 0 h 1123593"/>
              <a:gd name="connsiteX1" fmla="*/ 4320000 w 4320000"/>
              <a:gd name="connsiteY1" fmla="*/ 0 h 1123593"/>
              <a:gd name="connsiteX2" fmla="*/ 4320000 w 4320000"/>
              <a:gd name="connsiteY2" fmla="*/ 1123593 h 1123593"/>
              <a:gd name="connsiteX3" fmla="*/ 0 w 4320000"/>
              <a:gd name="connsiteY3" fmla="*/ 1123593 h 1123593"/>
              <a:gd name="connsiteX4" fmla="*/ 0 w 4320000"/>
              <a:gd name="connsiteY4" fmla="*/ 0 h 11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123593">
                <a:moveTo>
                  <a:pt x="0" y="0"/>
                </a:moveTo>
                <a:lnTo>
                  <a:pt x="4320000" y="0"/>
                </a:lnTo>
                <a:lnTo>
                  <a:pt x="4320000" y="1123593"/>
                </a:lnTo>
                <a:lnTo>
                  <a:pt x="0" y="112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Critical thinking and problem-solving go hand-in-hand</a:t>
            </a:r>
          </a:p>
        </p:txBody>
      </p:sp>
      <p:sp>
        <p:nvSpPr>
          <p:cNvPr id="6" name="Rectangle 5" descr="Person with Idea">
            <a:extLst>
              <a:ext uri="{FF2B5EF4-FFF2-40B4-BE49-F238E27FC236}">
                <a16:creationId xmlns="" xmlns:a16="http://schemas.microsoft.com/office/drawing/2014/main" id="{B8613C56-1CD0-9BB3-DCFC-308864B8632E}"/>
              </a:ext>
            </a:extLst>
          </p:cNvPr>
          <p:cNvSpPr/>
          <p:nvPr/>
        </p:nvSpPr>
        <p:spPr>
          <a:xfrm>
            <a:off x="7543559" y="1791283"/>
            <a:ext cx="2614874" cy="261487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8BC9C99-D98A-78FE-B48B-2AC08835969B}"/>
              </a:ext>
            </a:extLst>
          </p:cNvPr>
          <p:cNvSpPr/>
          <p:nvPr/>
        </p:nvSpPr>
        <p:spPr>
          <a:xfrm>
            <a:off x="6690996" y="4356355"/>
            <a:ext cx="4320000" cy="1123593"/>
          </a:xfrm>
          <a:custGeom>
            <a:avLst/>
            <a:gdLst>
              <a:gd name="connsiteX0" fmla="*/ 0 w 4320000"/>
              <a:gd name="connsiteY0" fmla="*/ 0 h 1123593"/>
              <a:gd name="connsiteX1" fmla="*/ 4320000 w 4320000"/>
              <a:gd name="connsiteY1" fmla="*/ 0 h 1123593"/>
              <a:gd name="connsiteX2" fmla="*/ 4320000 w 4320000"/>
              <a:gd name="connsiteY2" fmla="*/ 1123593 h 1123593"/>
              <a:gd name="connsiteX3" fmla="*/ 0 w 4320000"/>
              <a:gd name="connsiteY3" fmla="*/ 1123593 h 1123593"/>
              <a:gd name="connsiteX4" fmla="*/ 0 w 4320000"/>
              <a:gd name="connsiteY4" fmla="*/ 0 h 11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123593">
                <a:moveTo>
                  <a:pt x="0" y="0"/>
                </a:moveTo>
                <a:lnTo>
                  <a:pt x="4320000" y="0"/>
                </a:lnTo>
                <a:lnTo>
                  <a:pt x="4320000" y="1123593"/>
                </a:lnTo>
                <a:lnTo>
                  <a:pt x="0" y="112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Refer to using knowledge, facts, and data to solve problems effectively. </a:t>
            </a:r>
          </a:p>
        </p:txBody>
      </p:sp>
      <p:sp>
        <p:nvSpPr>
          <p:cNvPr id="140" name="Google Shape;140;p9"/>
          <p:cNvSpPr/>
          <p:nvPr/>
        </p:nvSpPr>
        <p:spPr>
          <a:xfrm rot="16200000">
            <a:off x="5758180" y="4660138"/>
            <a:ext cx="675640" cy="73304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9C2BD9BA-02D2-FA8A-6C6C-A5D140AA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novation and collaboration go hand in hand in the digital economy | BBVA">
            <a:extLst>
              <a:ext uri="{FF2B5EF4-FFF2-40B4-BE49-F238E27FC236}">
                <a16:creationId xmlns="" xmlns:a16="http://schemas.microsoft.com/office/drawing/2014/main" id="{9CAC2D99-F669-F7D8-B1B2-BF11636B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8" b="9881"/>
          <a:stretch/>
        </p:blipFill>
        <p:spPr bwMode="auto">
          <a:xfrm>
            <a:off x="1836439" y="2668330"/>
            <a:ext cx="3565036" cy="163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800100" y="585469"/>
            <a:ext cx="10916920" cy="77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000" dirty="0"/>
              <a:t>Examples of using critical thinking to problem-solve</a:t>
            </a:r>
            <a:endParaRPr sz="4000" dirty="0"/>
          </a:p>
        </p:txBody>
      </p:sp>
      <p:sp>
        <p:nvSpPr>
          <p:cNvPr id="146" name="Google Shape;146;p10"/>
          <p:cNvSpPr txBox="1">
            <a:spLocks noGrp="1"/>
          </p:cNvSpPr>
          <p:nvPr>
            <p:ph idx="1"/>
          </p:nvPr>
        </p:nvSpPr>
        <p:spPr>
          <a:xfrm>
            <a:off x="668020" y="1459864"/>
            <a:ext cx="10916920" cy="490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base">
              <a:buSzPct val="100000"/>
            </a:pPr>
            <a:r>
              <a:rPr lang="en-US" dirty="0">
                <a:solidFill>
                  <a:srgbClr val="373D3F"/>
                </a:solidFill>
                <a:latin typeface="+mj-lt"/>
              </a:rPr>
              <a:t>Your classmate was upset and said some unkind words to you, which put a crimp in the relationship. You try to see through the angry behaviors to determine how you might best support the roommate and help bring the relationship back to a comfortable spot.</a:t>
            </a:r>
            <a:endParaRPr dirty="0">
              <a:solidFill>
                <a:srgbClr val="373D3F"/>
              </a:solidFill>
              <a:latin typeface="+mj-lt"/>
            </a:endParaRPr>
          </a:p>
          <a:p>
            <a:pPr fontAlgn="base">
              <a:buSzPct val="100000"/>
            </a:pPr>
            <a:r>
              <a:rPr lang="en-US" dirty="0">
                <a:solidFill>
                  <a:srgbClr val="373D3F"/>
                </a:solidFill>
                <a:latin typeface="+mj-lt"/>
              </a:rPr>
              <a:t>Your campus club has been languishing on account of lack of participation and funds. The new club president, though, is a marketing major and has identified some strategies to interest students in joining and supporting the club. Implementation is forthcoming.</a:t>
            </a:r>
          </a:p>
          <a:p>
            <a:pPr fontAlgn="base"/>
            <a:r>
              <a:rPr lang="en-US" b="0" i="0" dirty="0">
                <a:solidFill>
                  <a:srgbClr val="373D3F"/>
                </a:solidFill>
                <a:effectLst/>
                <a:latin typeface="+mj-lt"/>
              </a:rPr>
              <a:t>Your math teacher sees that the class is not quite grasping a concept. She uses clever questioning to dispel anxiety and guide you to new understanding of the concept.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b="1" dirty="0"/>
              <a:t>Problem-Solving Action Checklist</a:t>
            </a:r>
            <a:endParaRPr sz="3600" dirty="0"/>
          </a:p>
        </p:txBody>
      </p:sp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0B35F210-822C-4030-8D3E-DD7C2C4AF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47AD7417-2532-BFFD-64D4-17119C4C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18860"/>
              </p:ext>
            </p:extLst>
          </p:nvPr>
        </p:nvGraphicFramePr>
        <p:xfrm>
          <a:off x="1920240" y="1193282"/>
          <a:ext cx="9433560" cy="223428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="" xmlns:a16="http://schemas.microsoft.com/office/drawing/2014/main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="" xmlns:a16="http://schemas.microsoft.com/office/drawing/2014/main" val="3393099787"/>
                    </a:ext>
                  </a:extLst>
                </a:gridCol>
              </a:tblGrid>
              <a:tr h="507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1" u="sng" dirty="0">
                          <a:effectLst/>
                        </a:rPr>
                        <a:t>STRATEGIES</a:t>
                      </a:r>
                      <a:endParaRPr lang="en-US" sz="2300" b="1" u="sng" dirty="0"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u="sng" dirty="0">
                          <a:effectLst/>
                        </a:rPr>
                        <a:t>ACTION CHECKLIST</a:t>
                      </a:r>
                      <a:endParaRPr lang="en-US" sz="2300" b="1" u="sng" dirty="0">
                        <a:effectLst/>
                        <a:latin typeface="proxima-nova"/>
                      </a:endParaRP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="" xmlns:a16="http://schemas.microsoft.com/office/drawing/2014/main" val="1267640171"/>
                  </a:ext>
                </a:extLst>
              </a:tr>
              <a:tr h="17268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 Define the problem</a:t>
                      </a:r>
                      <a:endParaRPr lang="en-US" sz="23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Identify the problem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Provide as many supporting details as possible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Provide examples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Organize the information logically</a:t>
                      </a:r>
                      <a:endParaRPr lang="en-US" sz="23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="" xmlns:a16="http://schemas.microsoft.com/office/drawing/2014/main" val="1690533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0AAB7F0D-0905-2363-BF0B-9A19BE725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2568"/>
              </p:ext>
            </p:extLst>
          </p:nvPr>
        </p:nvGraphicFramePr>
        <p:xfrm>
          <a:off x="1920240" y="5289292"/>
          <a:ext cx="9433560" cy="132038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="" xmlns:a16="http://schemas.microsoft.com/office/drawing/2014/main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="" xmlns:a16="http://schemas.microsoft.com/office/drawing/2014/main" val="3393099787"/>
                    </a:ext>
                  </a:extLst>
                </a:gridCol>
              </a:tblGrid>
              <a:tr h="1320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3. Select your solution</a:t>
                      </a:r>
                      <a:endParaRPr lang="en-US" sz="23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Use gathered facts and relevant evidence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Support and defend solutions considered valid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Defend your solution</a:t>
                      </a:r>
                      <a:endParaRPr lang="en-US" sz="23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="" xmlns:a16="http://schemas.microsoft.com/office/drawing/2014/main" val="154650788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1570FCD6-7ABA-F7FC-8FCA-7484C8CA7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0929"/>
              </p:ext>
            </p:extLst>
          </p:nvPr>
        </p:nvGraphicFramePr>
        <p:xfrm>
          <a:off x="1920240" y="3427570"/>
          <a:ext cx="9433560" cy="1861722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="" xmlns:a16="http://schemas.microsoft.com/office/drawing/2014/main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="" xmlns:a16="http://schemas.microsoft.com/office/drawing/2014/main" val="3393099787"/>
                    </a:ext>
                  </a:extLst>
                </a:gridCol>
              </a:tblGrid>
              <a:tr h="18617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2. Identify available</a:t>
                      </a:r>
                    </a:p>
                    <a:p>
                      <a:pPr algn="l" fontAlgn="ctr"/>
                      <a:r>
                        <a:rPr lang="en-US" sz="23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   solutions</a:t>
                      </a:r>
                      <a:endParaRPr lang="en-US" sz="23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Use logic to identify your most important goals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Identify implications and consequences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Identify facts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Compare and contrast possible solutions</a:t>
                      </a:r>
                      <a:endParaRPr lang="en-US" sz="23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="" xmlns:a16="http://schemas.microsoft.com/office/drawing/2014/main" val="369281416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=""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804672" y="800100"/>
            <a:ext cx="3282696" cy="5257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Evaluating Information with Critical Thinking</a:t>
            </a:r>
            <a:b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9" name="Google Shape;159;p12"/>
          <p:cNvSpPr txBox="1">
            <a:spLocks noGrp="1"/>
          </p:cNvSpPr>
          <p:nvPr>
            <p:ph idx="1"/>
          </p:nvPr>
        </p:nvSpPr>
        <p:spPr>
          <a:xfrm>
            <a:off x="5216144" y="640080"/>
            <a:ext cx="6024654" cy="5257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800" dirty="0"/>
              <a:t>Evaluating information can be one of the most complex tasks. </a:t>
            </a:r>
          </a:p>
          <a:p>
            <a:pPr marL="285750" lv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800" dirty="0"/>
              <a:t>But if you utilize the following four strategies, you will be well on your way to success: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Read for understanding by using text coding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Examine arguments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Clarify thinking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Cultivate “habits of mind”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550994" y="800392"/>
            <a:ext cx="9458709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 Read for Understanding Using Text Coding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idx="1"/>
          </p:nvPr>
        </p:nvSpPr>
        <p:spPr>
          <a:xfrm>
            <a:off x="1421193" y="2543173"/>
            <a:ext cx="4951896" cy="284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285750" lvl="0">
              <a:spcBef>
                <a:spcPts val="1000"/>
              </a:spcBef>
              <a:spcAft>
                <a:spcPts val="0"/>
              </a:spcAft>
              <a:buSzPct val="80000"/>
            </a:pPr>
            <a:r>
              <a:rPr lang="en-US" dirty="0"/>
              <a:t>Text coding is a way of tracking your thinking while reading</a:t>
            </a:r>
          </a:p>
          <a:p>
            <a:pPr marL="285750" lvl="0">
              <a:spcBef>
                <a:spcPts val="1000"/>
              </a:spcBef>
              <a:spcAft>
                <a:spcPts val="0"/>
              </a:spcAft>
              <a:buSzPct val="80000"/>
            </a:pPr>
            <a:r>
              <a:rPr lang="en-US" dirty="0"/>
              <a:t>With text coding, mark important arguments and key facts</a:t>
            </a:r>
            <a:endParaRPr lang="en-US" sz="2800" dirty="0"/>
          </a:p>
        </p:txBody>
      </p:sp>
      <p:pic>
        <p:nvPicPr>
          <p:cNvPr id="30" name="Google Shape;166;p13" descr="Table&#10;&#10;Description automatically generated">
            <a:extLst>
              <a:ext uri="{FF2B5EF4-FFF2-40B4-BE49-F238E27FC236}">
                <a16:creationId xmlns="" xmlns:a16="http://schemas.microsoft.com/office/drawing/2014/main" id="{11D117E6-52AF-546C-E309-CF8D4ED5398A}"/>
              </a:ext>
            </a:extLst>
          </p:cNvPr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9331"/>
          <a:stretch/>
        </p:blipFill>
        <p:spPr>
          <a:xfrm>
            <a:off x="6717855" y="2341847"/>
            <a:ext cx="1507238" cy="4138347"/>
          </a:xfrm>
          <a:prstGeom prst="rect">
            <a:avLst/>
          </a:prstGeom>
          <a:noFill/>
        </p:spPr>
      </p:pic>
      <p:pic>
        <p:nvPicPr>
          <p:cNvPr id="31" name="Google Shape;166;p13" descr="Table&#10;&#10;Description automatically generated">
            <a:extLst>
              <a:ext uri="{FF2B5EF4-FFF2-40B4-BE49-F238E27FC236}">
                <a16:creationId xmlns="" xmlns:a16="http://schemas.microsoft.com/office/drawing/2014/main" id="{09DFAEA3-C690-54A1-0F70-82D3E8EFCF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811"/>
          <a:stretch/>
        </p:blipFill>
        <p:spPr>
          <a:xfrm>
            <a:off x="8219533" y="2341848"/>
            <a:ext cx="3003567" cy="4138348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3C6FC02-EA5A-12BA-993A-FD0C443CFCFD}"/>
              </a:ext>
            </a:extLst>
          </p:cNvPr>
          <p:cNvSpPr txBox="1"/>
          <p:nvPr/>
        </p:nvSpPr>
        <p:spPr>
          <a:xfrm>
            <a:off x="1469793" y="5714122"/>
            <a:ext cx="5247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spcBef>
                <a:spcPts val="1000"/>
              </a:spcBef>
              <a:spcAft>
                <a:spcPts val="0"/>
              </a:spcAft>
              <a:buSzPct val="68000"/>
              <a:buNone/>
            </a:pPr>
            <a:r>
              <a:rPr lang="en-US" sz="1800" i="1" dirty="0"/>
              <a:t>See more text coding from </a:t>
            </a:r>
            <a:r>
              <a:rPr lang="en-US" sz="1800" i="1" dirty="0" err="1">
                <a:hlinkClick r:id="rId4" invalidUrl="http://toolsfordifferentiation.pbworks.com/w/page/22360123/Text Coding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PBWorks</a:t>
            </a:r>
            <a:r>
              <a:rPr lang="en-US" sz="1800" i="1" dirty="0"/>
              <a:t> and </a:t>
            </a:r>
            <a:r>
              <a:rPr lang="en-US" sz="1800" i="1" dirty="0"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Collaborative for Teaching and Learning</a:t>
            </a:r>
            <a:r>
              <a:rPr lang="en-US" sz="1800" i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587006" y="800392"/>
            <a:ext cx="9017988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dirty="0">
                <a:solidFill>
                  <a:schemeClr val="bg1"/>
                </a:solidFill>
              </a:rPr>
              <a:t>B. Examine Arguments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Google Shape;173;p14">
            <a:extLst>
              <a:ext uri="{FF2B5EF4-FFF2-40B4-BE49-F238E27FC236}">
                <a16:creationId xmlns="" xmlns:a16="http://schemas.microsoft.com/office/drawing/2014/main" id="{DDBF6B04-2910-11FA-B61D-BA2ABAA0519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871" r="15871"/>
          <a:stretch/>
        </p:blipFill>
        <p:spPr>
          <a:xfrm>
            <a:off x="3932207" y="2751332"/>
            <a:ext cx="4331559" cy="340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4;p14">
            <a:extLst>
              <a:ext uri="{FF2B5EF4-FFF2-40B4-BE49-F238E27FC236}">
                <a16:creationId xmlns="" xmlns:a16="http://schemas.microsoft.com/office/drawing/2014/main" id="{F198AD7F-61A1-2211-273A-A5877F08E19B}"/>
              </a:ext>
            </a:extLst>
          </p:cNvPr>
          <p:cNvSpPr txBox="1">
            <a:spLocks/>
          </p:cNvSpPr>
          <p:nvPr/>
        </p:nvSpPr>
        <p:spPr>
          <a:xfrm>
            <a:off x="2880081" y="2288776"/>
            <a:ext cx="6435810" cy="594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1920"/>
              <a:buFont typeface="Arial" panose="020B0604020202020204" pitchFamily="34" charset="0"/>
              <a:buNone/>
            </a:pPr>
            <a:r>
              <a:rPr lang="en-US" sz="2400" dirty="0"/>
              <a:t>Use the spectrum of authority strategy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F5BD073-D6A6-1C95-9225-BF23C62B9396}"/>
              </a:ext>
            </a:extLst>
          </p:cNvPr>
          <p:cNvSpPr txBox="1"/>
          <p:nvPr/>
        </p:nvSpPr>
        <p:spPr>
          <a:xfrm>
            <a:off x="4132026" y="6165095"/>
            <a:ext cx="393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https://youtu.be/9G5xooMN2_c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9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394269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Clarify Thinking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="" xmlns:a16="http://schemas.microsoft.com/office/drawing/2014/main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19322" y="1944682"/>
            <a:ext cx="2961076" cy="47948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800" dirty="0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800" dirty="0"/>
              <a:t>When you use critical thinking to evaluate information, you </a:t>
            </a:r>
            <a:r>
              <a:rPr lang="en-US" b="1" dirty="0"/>
              <a:t>need to clarify your thinking to yourself and likely to others</a:t>
            </a:r>
            <a:r>
              <a:rPr lang="en-US" dirty="0"/>
              <a:t>.</a:t>
            </a:r>
            <a:endParaRPr sz="4000" dirty="0"/>
          </a:p>
        </p:txBody>
      </p:sp>
      <p:sp>
        <p:nvSpPr>
          <p:cNvPr id="13" name="Google Shape;181;p15">
            <a:extLst>
              <a:ext uri="{FF2B5EF4-FFF2-40B4-BE49-F238E27FC236}">
                <a16:creationId xmlns="" xmlns:a16="http://schemas.microsoft.com/office/drawing/2014/main" id="{415C0ADE-01AE-FD7D-F5C0-D6DF0FC04287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515175" y="3180821"/>
            <a:ext cx="7239000" cy="259820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sz="2900" smtClean="0"/>
              <a:t> What </a:t>
            </a:r>
            <a:r>
              <a:rPr lang="en-US" sz="2900" dirty="0"/>
              <a:t>is the purpose?</a:t>
            </a:r>
            <a:endParaRPr sz="2900" dirty="0"/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question are we trying to answer?</a:t>
            </a:r>
            <a:endParaRPr sz="2900" dirty="0"/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point of view is being expressed?</a:t>
            </a:r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assumptions are we or others making? </a:t>
            </a:r>
            <a:endParaRPr sz="29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49C137-4F3B-AA90-07C0-BE149E1799A1}"/>
              </a:ext>
            </a:extLst>
          </p:cNvPr>
          <p:cNvCxnSpPr/>
          <p:nvPr/>
        </p:nvCxnSpPr>
        <p:spPr>
          <a:xfrm>
            <a:off x="4338320" y="2661920"/>
            <a:ext cx="0" cy="3484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0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459826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Clarify Thinking (cont.)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="" xmlns:a16="http://schemas.microsoft.com/office/drawing/2014/main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19322" y="1944682"/>
            <a:ext cx="2961076" cy="47948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800" dirty="0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800" dirty="0"/>
              <a:t>When you use critical thinking to evaluate information, you </a:t>
            </a:r>
            <a:r>
              <a:rPr lang="en-US" b="1" dirty="0"/>
              <a:t>need to clarify your thinking to yourself and likely to others</a:t>
            </a:r>
            <a:r>
              <a:rPr lang="en-US" dirty="0"/>
              <a:t>.</a:t>
            </a:r>
            <a:endParaRPr sz="4000" dirty="0"/>
          </a:p>
        </p:txBody>
      </p:sp>
      <p:sp>
        <p:nvSpPr>
          <p:cNvPr id="13" name="Google Shape;181;p15">
            <a:extLst>
              <a:ext uri="{FF2B5EF4-FFF2-40B4-BE49-F238E27FC236}">
                <a16:creationId xmlns="" xmlns:a16="http://schemas.microsoft.com/office/drawing/2014/main" id="{415C0ADE-01AE-FD7D-F5C0-D6DF0FC04287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515175" y="2487930"/>
            <a:ext cx="6708027" cy="37083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facts and data we know, and how do we know them? 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concepts we’re working with?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conclusions, and do they make sense?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 What are the implications?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49C137-4F3B-AA90-07C0-BE149E1799A1}"/>
              </a:ext>
            </a:extLst>
          </p:cNvPr>
          <p:cNvCxnSpPr/>
          <p:nvPr/>
        </p:nvCxnSpPr>
        <p:spPr>
          <a:xfrm>
            <a:off x="4338320" y="2661920"/>
            <a:ext cx="0" cy="3484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="" xmlns:a16="http://schemas.microsoft.com/office/drawing/2014/main" id="{827B839B-9ADE-406B-8590-F1CAEDED4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="" xmlns:a16="http://schemas.microsoft.com/office/drawing/2014/main" id="{CFE45BF0-46DB-408C-B5F7-7B117168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="" xmlns:a16="http://schemas.microsoft.com/office/drawing/2014/main" id="{2AEBC8F2-97B1-41B4-93F1-2D289E197F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="" xmlns:a16="http://schemas.microsoft.com/office/drawing/2014/main" id="{472E3A19-F5D5-48FC-BB9C-48C2F68F59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="" xmlns:a16="http://schemas.microsoft.com/office/drawing/2014/main" id="{7A62E32F-BB65-43A8-8EB5-92346890E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="" xmlns:a16="http://schemas.microsoft.com/office/drawing/2014/main" id="{14E91B64-9FCC-451E-AFB4-A827D6329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459826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D. Cultivate “Habits of Mind”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="" xmlns:a16="http://schemas.microsoft.com/office/drawing/2014/main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55189" y="2801754"/>
            <a:ext cx="7132320" cy="20415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920"/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“Habits of mind” </a:t>
            </a:r>
            <a:r>
              <a:rPr lang="en-US" sz="2800" dirty="0"/>
              <a:t>are </a:t>
            </a:r>
            <a:r>
              <a:rPr lang="en-US" sz="2800" b="1" dirty="0"/>
              <a:t>the personal commitments, values, and standards </a:t>
            </a:r>
            <a:r>
              <a:rPr lang="en-US" sz="2800" dirty="0"/>
              <a:t>you have about </a:t>
            </a:r>
            <a:r>
              <a:rPr lang="en-US" sz="2800" b="1" dirty="0"/>
              <a:t>the principle of good thinking.</a:t>
            </a:r>
            <a:endParaRPr lang="en-US" sz="3600" dirty="0"/>
          </a:p>
        </p:txBody>
      </p:sp>
      <p:pic>
        <p:nvPicPr>
          <p:cNvPr id="14" name="Picture 2" descr="Blog Series by Daniel Vollrath, Ed.D. - The Institutute for Habits of Mind">
            <a:extLst>
              <a:ext uri="{FF2B5EF4-FFF2-40B4-BE49-F238E27FC236}">
                <a16:creationId xmlns="" xmlns:a16="http://schemas.microsoft.com/office/drawing/2014/main" id="{1586F90B-ADF4-F4C0-9B04-0ED0920D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"/>
          <a:stretch/>
        </p:blipFill>
        <p:spPr bwMode="auto">
          <a:xfrm>
            <a:off x="572988" y="2341848"/>
            <a:ext cx="4153109" cy="38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8;p16">
            <a:extLst>
              <a:ext uri="{FF2B5EF4-FFF2-40B4-BE49-F238E27FC236}">
                <a16:creationId xmlns="" xmlns:a16="http://schemas.microsoft.com/office/drawing/2014/main" id="{FD470AFF-164E-2D27-8045-BAD81AC27289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788590" y="4608936"/>
            <a:ext cx="6065519" cy="186450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3200" i="1" dirty="0"/>
              <a:t>Do you approach problems with an open mind, a respect for truth, and an inquiring attitude?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89475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0">
            <a:extLst>
              <a:ext uri="{FF2B5EF4-FFF2-40B4-BE49-F238E27FC236}">
                <a16:creationId xmlns="" xmlns:a16="http://schemas.microsoft.com/office/drawing/2014/main" id="{79BB35BC-D5C2-4C8B-A22A-A71E619191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="" xmlns:a16="http://schemas.microsoft.com/office/drawing/2014/main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50854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lvl="0" indent="0" rtl="0"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2800" dirty="0">
                <a:latin typeface="+mj-lt"/>
              </a:rPr>
              <a:t>4. Critical Thinking Skills</a:t>
            </a: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THINKING AND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59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Try to work these qualities  into your daily life: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sz="half" idx="1"/>
          </p:nvPr>
        </p:nvSpPr>
        <p:spPr>
          <a:xfrm>
            <a:off x="1158934" y="2030586"/>
            <a:ext cx="5684430" cy="380929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Being receptive to having your opinions changed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Having respect for others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Being independent 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Not accepting something is true until you’ve had the time to examine the available evidence</a:t>
            </a:r>
          </a:p>
          <a:p>
            <a:pPr marL="228600" lvl="0" indent="-4064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None/>
            </a:pPr>
            <a:endParaRPr lang="en-US" sz="3600" dirty="0"/>
          </a:p>
        </p:txBody>
      </p:sp>
      <p:pic>
        <p:nvPicPr>
          <p:cNvPr id="5" name="Picture 2" descr="Blog Series by Daniel Vollrath, Ed.D. - The Institutute for Habits of Mind">
            <a:extLst>
              <a:ext uri="{FF2B5EF4-FFF2-40B4-BE49-F238E27FC236}">
                <a16:creationId xmlns="" xmlns:a16="http://schemas.microsoft.com/office/drawing/2014/main" id="{FDF699A7-3CD6-4238-9871-014C31330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1461" r="10756" b="11246"/>
          <a:stretch/>
        </p:blipFill>
        <p:spPr bwMode="auto">
          <a:xfrm>
            <a:off x="7329168" y="2030586"/>
            <a:ext cx="3703898" cy="36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59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Try to work these qualities  into your daily life: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sz="half" idx="1"/>
          </p:nvPr>
        </p:nvSpPr>
        <p:spPr>
          <a:xfrm>
            <a:off x="1158934" y="2377826"/>
            <a:ext cx="6295162" cy="380929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182880">
              <a:spcBef>
                <a:spcPts val="0"/>
              </a:spcBef>
              <a:buSzPts val="1920"/>
            </a:pPr>
            <a:r>
              <a:rPr lang="en-US" sz="3200" dirty="0"/>
              <a:t>Being fair-minded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Having respect for a reason 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Having an inquiring mind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Not making assumptions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Questioning your own conclusions</a:t>
            </a:r>
            <a:endParaRPr lang="en-US" sz="3600" dirty="0"/>
          </a:p>
        </p:txBody>
      </p:sp>
      <p:pic>
        <p:nvPicPr>
          <p:cNvPr id="5" name="Picture 2" descr="Blog Series by Daniel Vollrath, Ed.D. - The Institutute for Habits of Mind">
            <a:extLst>
              <a:ext uri="{FF2B5EF4-FFF2-40B4-BE49-F238E27FC236}">
                <a16:creationId xmlns="" xmlns:a16="http://schemas.microsoft.com/office/drawing/2014/main" id="{FDF699A7-3CD6-4238-9871-014C31330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1461" r="10756" b="11246"/>
          <a:stretch/>
        </p:blipFill>
        <p:spPr bwMode="auto">
          <a:xfrm>
            <a:off x="7329168" y="2030586"/>
            <a:ext cx="3703898" cy="36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=""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Google Shape;203;p18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/>
          <a:srcRect l="18547"/>
          <a:stretch/>
        </p:blipFill>
        <p:spPr>
          <a:xfrm>
            <a:off x="-1" y="10"/>
            <a:ext cx="8400017" cy="6857990"/>
          </a:xfrm>
          <a:prstGeom prst="rect">
            <a:avLst/>
          </a:prstGeom>
          <a:noFill/>
        </p:spPr>
      </p:pic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6840638" y="237804"/>
            <a:ext cx="458260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4000" b="1" dirty="0"/>
              <a:t>Developing Yourself As a Critical Thinker</a:t>
            </a:r>
            <a:endParaRPr lang="en-US" sz="4000"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sz="half" idx="1"/>
          </p:nvPr>
        </p:nvSpPr>
        <p:spPr>
          <a:xfrm>
            <a:off x="6500728" y="2137716"/>
            <a:ext cx="4922519" cy="405867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228600" lvl="0" algn="r">
              <a:spcBef>
                <a:spcPts val="0"/>
              </a:spcBef>
              <a:spcAft>
                <a:spcPts val="0"/>
              </a:spcAft>
              <a:buSzPts val="1760"/>
            </a:pPr>
            <a:r>
              <a:rPr lang="en-US" sz="3200" dirty="0"/>
              <a:t>Reflect and practice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Use wasted time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Redefine the way you see things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Analyze the influences on your thinking and in your life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Express yourself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Enhance your wellness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C5E6CFF1-2F42-4E10-9A97-F116F46F53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="" xmlns:a16="http://schemas.microsoft.com/office/drawing/2014/main" id="{3646D188-5C8D-4890-A2D7-E4608C84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u="sng" dirty="0">
                <a:solidFill>
                  <a:srgbClr val="FFFFFF"/>
                </a:solidFill>
              </a:rPr>
              <a:t>Practice: </a:t>
            </a:r>
            <a:br>
              <a:rPr lang="en-US" u="sng" dirty="0">
                <a:solidFill>
                  <a:srgbClr val="FFFFFF"/>
                </a:solidFill>
              </a:rPr>
            </a:br>
            <a:r>
              <a:rPr lang="en-US" u="sng" dirty="0">
                <a:solidFill>
                  <a:srgbClr val="FFFFFF"/>
                </a:solidFill>
              </a:rPr>
              <a:t/>
            </a:r>
            <a:br>
              <a:rPr lang="en-US" u="sng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Evaluation of project ideas "Social Initiatives"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09;p19"/>
          <p:cNvSpPr txBox="1">
            <a:spLocks noGrp="1"/>
          </p:cNvSpPr>
          <p:nvPr>
            <p:ph idx="1"/>
          </p:nvPr>
        </p:nvSpPr>
        <p:spPr>
          <a:xfrm>
            <a:off x="5155379" y="1065862"/>
            <a:ext cx="6320340" cy="472627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02920" lvl="0" indent="-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3200" dirty="0">
                <a:solidFill>
                  <a:srgbClr val="FFFFFF"/>
                </a:solidFill>
              </a:rPr>
              <a:t>Use critical thinking skills to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challenge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other groups'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social initiatives ideas </a:t>
            </a:r>
            <a:r>
              <a:rPr lang="en-US" sz="3200" dirty="0">
                <a:solidFill>
                  <a:srgbClr val="FFFFFF"/>
                </a:solidFill>
              </a:rPr>
              <a:t>(from activity 1 of Creative Thinking Skills)</a:t>
            </a:r>
          </a:p>
          <a:p>
            <a:pPr marL="502920" lvl="0" indent="-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Point out weaknesses and difficulties </a:t>
            </a:r>
            <a:r>
              <a:rPr lang="en-US" sz="3200" dirty="0">
                <a:solidFill>
                  <a:srgbClr val="FFFFFF"/>
                </a:solidFill>
              </a:rPr>
              <a:t>in implementing ideas in life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2A9A41-34D3-405B-887C-62A6C4E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700" y="1198551"/>
            <a:ext cx="9750599" cy="446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113" name="Freeform: Shape 101">
            <a:extLst>
              <a:ext uri="{FF2B5EF4-FFF2-40B4-BE49-F238E27FC236}">
                <a16:creationId xmlns=""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888002" y="4095398"/>
            <a:ext cx="9565028" cy="77218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" lvl="0" indent="0" rtl="0">
              <a:spcBef>
                <a:spcPts val="1400"/>
              </a:spcBef>
              <a:spcAft>
                <a:spcPts val="0"/>
              </a:spcAft>
              <a:buSzPts val="1920"/>
              <a:buNone/>
            </a:pPr>
            <a:r>
              <a:rPr lang="en-US" sz="2000" i="1" dirty="0">
                <a:latin typeface="+mj-lt"/>
              </a:rPr>
              <a:t>Critical Thinking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A316BA3-602B-47B6-A616-BDACB979FE60}"/>
              </a:ext>
            </a:extLst>
          </p:cNvPr>
          <p:cNvSpPr txBox="1"/>
          <p:nvPr/>
        </p:nvSpPr>
        <p:spPr>
          <a:xfrm>
            <a:off x="1091202" y="4684705"/>
            <a:ext cx="8642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dirty="0">
                <a:effectLst/>
                <a:latin typeface="+mj-lt"/>
              </a:rPr>
              <a:t>“The essence of the independent mind lies not in what it thinks, but in how it thinks.”</a:t>
            </a:r>
          </a:p>
          <a:p>
            <a:pPr algn="r"/>
            <a:r>
              <a:rPr lang="en-US" sz="2000" b="0" i="1" dirty="0">
                <a:effectLst/>
                <a:latin typeface="+mj-lt"/>
              </a:rPr>
              <a:t>Christopher Hitchens, author and journalist</a:t>
            </a:r>
            <a:endParaRPr lang="en-US" sz="2000" i="1" dirty="0">
              <a:latin typeface="+mj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60563" y="629705"/>
            <a:ext cx="5314536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cap="none" dirty="0"/>
              <a:t>LEARNING OBJECTIVES</a:t>
            </a:r>
            <a:endParaRPr lang="en-US" dirty="0"/>
          </a:p>
        </p:txBody>
      </p:sp>
      <p:sp>
        <p:nvSpPr>
          <p:cNvPr id="114" name="Freeform: Shape 109">
            <a:extLst>
              <a:ext uri="{FF2B5EF4-FFF2-40B4-BE49-F238E27FC236}">
                <a16:creationId xmlns="" xmlns:a16="http://schemas.microsoft.com/office/drawing/2014/main" id="{E0D60ECE-8986-45DC-B7FE-EC7699B466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Freeform: Shape 111">
            <a:extLst>
              <a:ext uri="{FF2B5EF4-FFF2-40B4-BE49-F238E27FC236}">
                <a16:creationId xmlns="" xmlns:a16="http://schemas.microsoft.com/office/drawing/2014/main" id="{96964194-5878-40D2-8EC0-DDC58387F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6" name="Graphic 106" descr="Head with Gears">
            <a:extLst>
              <a:ext uri="{FF2B5EF4-FFF2-40B4-BE49-F238E27FC236}">
                <a16:creationId xmlns="" xmlns:a16="http://schemas.microsoft.com/office/drawing/2014/main" id="{BD30BE53-BCD3-4EFA-96A3-AD1EE5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03" name="Google Shape;103;p3"/>
          <p:cNvSpPr txBox="1">
            <a:spLocks noGrp="1"/>
          </p:cNvSpPr>
          <p:nvPr>
            <p:ph idx="1"/>
          </p:nvPr>
        </p:nvSpPr>
        <p:spPr>
          <a:xfrm>
            <a:off x="5760563" y="1840375"/>
            <a:ext cx="5895144" cy="469932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400" dirty="0">
                <a:latin typeface="+mj-lt"/>
              </a:rPr>
              <a:t>By the end of this section, you will be able to: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Define critical thinking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the role that logic plays in critical thinking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how critical thinking skills can be used to problem-solve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how critical thinking skills can be used to evaluate information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Identify strategies for developing yourself as a critical thinker.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lowchart: Document 134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38200" y="313750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b="1" kern="1200" dirty="0">
                <a:solidFill>
                  <a:srgbClr val="FFFFFF"/>
                </a:solidFill>
                <a:ea typeface="+mj-ea"/>
                <a:cs typeface="+mj-cs"/>
              </a:rPr>
              <a:t>What Is Critical Thinking?</a:t>
            </a:r>
            <a:endParaRPr lang="en-US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16" name="Google Shape;109;p4">
            <a:extLst>
              <a:ext uri="{FF2B5EF4-FFF2-40B4-BE49-F238E27FC236}">
                <a16:creationId xmlns="" xmlns:a16="http://schemas.microsoft.com/office/drawing/2014/main" id="{EF4C4979-28D5-46C8-84A0-57691B37C3C1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201622" y="594836"/>
            <a:ext cx="7235580" cy="566832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b="1" dirty="0">
                <a:latin typeface="+mj-lt"/>
              </a:rPr>
              <a:t>Critical thinking is clear, reasonable, reflective thinking focused on deciding what to believe or do.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dirty="0">
                <a:latin typeface="+mj-lt"/>
              </a:rPr>
              <a:t>It involves being </a:t>
            </a:r>
            <a:r>
              <a:rPr lang="en-US" sz="3200" b="1" dirty="0">
                <a:latin typeface="+mj-lt"/>
              </a:rPr>
              <a:t>skeptical and challenging assumptions</a:t>
            </a:r>
            <a:r>
              <a:rPr lang="en-US" sz="3200" dirty="0">
                <a:latin typeface="+mj-lt"/>
              </a:rPr>
              <a:t>, rather than simply memorizing facts or blindly accepting what you hear or read.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b="1" dirty="0">
                <a:latin typeface="+mj-lt"/>
              </a:rPr>
              <a:t>Asking probing questions like:</a:t>
            </a:r>
            <a:endParaRPr lang="en-US" sz="3200" dirty="0">
              <a:latin typeface="+mj-lt"/>
            </a:endParaRPr>
          </a:p>
          <a:p>
            <a:pPr marL="960120" lvl="2" indent="0">
              <a:spcBef>
                <a:spcPts val="1400"/>
              </a:spcBef>
              <a:buSzPct val="100000"/>
              <a:buNone/>
            </a:pPr>
            <a:r>
              <a:rPr lang="en-US" sz="2800" i="1" dirty="0">
                <a:latin typeface="+mj-lt"/>
              </a:rPr>
              <a:t>“How do we know?” </a:t>
            </a:r>
            <a:endParaRPr lang="en-US" sz="2800" dirty="0">
              <a:latin typeface="+mj-lt"/>
            </a:endParaRPr>
          </a:p>
          <a:p>
            <a:pPr marL="960120" lvl="2" indent="0">
              <a:spcBef>
                <a:spcPts val="1400"/>
              </a:spcBef>
              <a:buSzPct val="100000"/>
              <a:buNone/>
            </a:pPr>
            <a:r>
              <a:rPr lang="en-US" sz="2800" i="1" dirty="0">
                <a:latin typeface="+mj-lt"/>
              </a:rPr>
              <a:t>“Is this true in every case or just in this instance?”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8F40AB1F-4CFC-F87F-DAC4-0E01A31D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944880" y="4524682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44F2F8B3-30A2-49AF-9772-501EF0E24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61606"/>
              </p:ext>
            </p:extLst>
          </p:nvPr>
        </p:nvGraphicFramePr>
        <p:xfrm>
          <a:off x="1275080" y="1442806"/>
          <a:ext cx="9896119" cy="415741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14431">
                  <a:extLst>
                    <a:ext uri="{9D8B030D-6E8A-4147-A177-3AD203B41FA5}">
                      <a16:colId xmlns="" xmlns:a16="http://schemas.microsoft.com/office/drawing/2014/main" val="3172548272"/>
                    </a:ext>
                  </a:extLst>
                </a:gridCol>
                <a:gridCol w="5881688">
                  <a:extLst>
                    <a:ext uri="{9D8B030D-6E8A-4147-A177-3AD203B41FA5}">
                      <a16:colId xmlns="" xmlns:a16="http://schemas.microsoft.com/office/drawing/2014/main" val="3152061616"/>
                    </a:ext>
                  </a:extLst>
                </a:gridCol>
              </a:tblGrid>
              <a:tr h="10608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3200" b="1" u="sng" dirty="0">
                          <a:solidFill>
                            <a:srgbClr val="0070C0"/>
                          </a:solidFill>
                          <a:effectLst/>
                        </a:rPr>
                        <a:t>Critical Thinking IS</a:t>
                      </a:r>
                      <a:endParaRPr lang="en-US" sz="3200" b="1" u="sng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3200" b="1" u="sng" dirty="0">
                          <a:solidFill>
                            <a:srgbClr val="C00000"/>
                          </a:solidFill>
                          <a:effectLst/>
                        </a:rPr>
                        <a:t>Critical Thinking is NOT</a:t>
                      </a:r>
                      <a:endParaRPr lang="en-US" sz="3200" b="1" u="sng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="" xmlns:a16="http://schemas.microsoft.com/office/drawing/2014/main" val="537378839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Skepticism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Memorizing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="" xmlns:a16="http://schemas.microsoft.com/office/drawing/2014/main" val="459716601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Examining assumptions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Group thinking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="" xmlns:a16="http://schemas.microsoft.com/office/drawing/2014/main" val="1905772631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Challenging reasoning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Blind acceptance of authority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="" xmlns:a16="http://schemas.microsoft.com/office/drawing/2014/main" val="668988542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Uncovering biases</a:t>
                      </a:r>
                      <a:endParaRPr lang="en-US" sz="2800" b="1" i="0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2"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7640933"/>
                  </a:ext>
                </a:extLst>
              </a:tr>
            </a:tbl>
          </a:graphicData>
        </a:graphic>
      </p:graphicFrame>
      <p:pic>
        <p:nvPicPr>
          <p:cNvPr id="2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15B0D967-0222-49BF-BE93-1FC293C8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213360" y="4812800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5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068C601-8220-48AD-A6B0-10D2643A7CCA}"/>
              </a:ext>
            </a:extLst>
          </p:cNvPr>
          <p:cNvSpPr txBox="1"/>
          <p:nvPr/>
        </p:nvSpPr>
        <p:spPr>
          <a:xfrm>
            <a:off x="1799479" y="828288"/>
            <a:ext cx="913859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800" b="1" i="0" cap="all" dirty="0">
                <a:solidFill>
                  <a:srgbClr val="1D1D1D"/>
                </a:solidFill>
                <a:effectLst/>
                <a:latin typeface="+mj-lt"/>
              </a:rPr>
              <a:t>ACTIVITY: SELF-ASSESS YOUR CRITICAL THINKING STRATEGIES</a:t>
            </a:r>
          </a:p>
          <a:p>
            <a:pPr algn="l" fontAlgn="base"/>
            <a:endParaRPr lang="en-US" sz="2800" b="1" i="0" dirty="0">
              <a:solidFill>
                <a:srgbClr val="373D3F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373D3F"/>
                </a:solidFill>
                <a:effectLst/>
                <a:latin typeface="+mj-lt"/>
              </a:rPr>
              <a:t>Objectives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Assess your basic understanding of the skills involved in critical thinking.</a:t>
            </a:r>
          </a:p>
          <a:p>
            <a:pPr algn="l" fontAlgn="base"/>
            <a:endParaRPr lang="en-US" sz="1200" b="1" i="0" dirty="0">
              <a:solidFill>
                <a:srgbClr val="373D3F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373D3F"/>
                </a:solidFill>
                <a:effectLst/>
                <a:latin typeface="+mj-lt"/>
              </a:rPr>
              <a:t>Directions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Visit the </a:t>
            </a:r>
            <a:r>
              <a:rPr lang="en-US" sz="2400" b="1" i="0" u="sng" dirty="0" err="1">
                <a:solidFill>
                  <a:srgbClr val="6053C6"/>
                </a:solidFill>
                <a:effectLst/>
                <a:latin typeface="+mj-lt"/>
                <a:hlinkClick r:id="rId2"/>
              </a:rPr>
              <a:t>Quia</a:t>
            </a:r>
            <a:r>
              <a:rPr lang="en-US" sz="2400" b="1" i="0" u="sng" dirty="0">
                <a:solidFill>
                  <a:srgbClr val="6053C6"/>
                </a:solidFill>
                <a:effectLst/>
                <a:latin typeface="+mj-lt"/>
                <a:hlinkClick r:id="rId2"/>
              </a:rPr>
              <a:t> Critical Thinking Quiz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 page and click on Start Now (you don’t need to enter your name). Select the best answer for each question, and then click on Submit Answers. A score of 70 percent or better on this quiz is considering passing.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Based on the content of the questions, do you feel you use good critical thinking strategies in college? In what ways might you improve as a critical thinker?</a:t>
            </a: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D15C4BA6-C0C5-23E1-1AC7-DFC025A51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213360" y="4812800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BF22FAE5-11E7-4BD8-B877-32F20119E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448667" y="414158"/>
            <a:ext cx="1735734" cy="15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6;p7">
            <a:extLst>
              <a:ext uri="{FF2B5EF4-FFF2-40B4-BE49-F238E27FC236}">
                <a16:creationId xmlns="" xmlns:a16="http://schemas.microsoft.com/office/drawing/2014/main" id="{00E29821-5CED-4389-8129-40DB48532826}"/>
              </a:ext>
            </a:extLst>
          </p:cNvPr>
          <p:cNvSpPr txBox="1">
            <a:spLocks/>
          </p:cNvSpPr>
          <p:nvPr/>
        </p:nvSpPr>
        <p:spPr>
          <a:xfrm>
            <a:off x="2557193" y="509598"/>
            <a:ext cx="7773850" cy="17383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5400" b="1" dirty="0"/>
              <a:t>Critical Thinking and Logic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6916E4-BBA8-4599-B269-407130FF4863}"/>
              </a:ext>
            </a:extLst>
          </p:cNvPr>
          <p:cNvSpPr txBox="1"/>
          <p:nvPr/>
        </p:nvSpPr>
        <p:spPr>
          <a:xfrm>
            <a:off x="1687388" y="2247911"/>
            <a:ext cx="9513459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3600" b="1" i="0" dirty="0">
                <a:solidFill>
                  <a:srgbClr val="373D3F"/>
                </a:solidFill>
                <a:effectLst/>
                <a:latin typeface="+mj-lt"/>
              </a:rPr>
              <a:t>Critical thinking is fundamentally a process of questioning information and data.</a:t>
            </a:r>
          </a:p>
          <a:p>
            <a:pPr lvl="1">
              <a:spcBef>
                <a:spcPts val="800"/>
              </a:spcBef>
            </a:pPr>
            <a:r>
              <a:rPr lang="en-US" sz="2400" b="0" i="1" dirty="0">
                <a:solidFill>
                  <a:srgbClr val="373D3F"/>
                </a:solidFill>
                <a:effectLst/>
                <a:latin typeface="+mj-lt"/>
              </a:rPr>
              <a:t>You may question the information you read in a textbook, or you may question what a politician or a professor or a </a:t>
            </a:r>
            <a:r>
              <a:rPr lang="en-US" sz="2400" i="1" dirty="0">
                <a:solidFill>
                  <a:srgbClr val="373D3F"/>
                </a:solidFill>
                <a:latin typeface="+mj-lt"/>
              </a:rPr>
              <a:t>classmate says. You can also question a commonly-held belief or a new idea.</a:t>
            </a:r>
          </a:p>
          <a:p>
            <a:pPr>
              <a:spcBef>
                <a:spcPts val="800"/>
              </a:spcBef>
            </a:pPr>
            <a:r>
              <a:rPr lang="en-US" sz="3200" b="1" i="0" dirty="0">
                <a:solidFill>
                  <a:srgbClr val="373D3F"/>
                </a:solidFill>
                <a:effectLst/>
                <a:latin typeface="+mj-lt"/>
              </a:rPr>
              <a:t>With critical thinking, anything and everything is subject to question and examination for the purpose of logically constructing reasoned perspectives.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1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5F4B45-95EF-4677-BA84-E1FAABCEEB36}"/>
              </a:ext>
            </a:extLst>
          </p:cNvPr>
          <p:cNvSpPr txBox="1"/>
          <p:nvPr/>
        </p:nvSpPr>
        <p:spPr>
          <a:xfrm>
            <a:off x="1316534" y="2451975"/>
            <a:ext cx="9910909" cy="363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The word</a:t>
            </a:r>
            <a:r>
              <a:rPr lang="en-US" sz="3100" b="1" i="0" dirty="0">
                <a:solidFill>
                  <a:srgbClr val="373D3F"/>
                </a:solidFill>
                <a:effectLst/>
                <a:latin typeface="+mj-lt"/>
              </a:rPr>
              <a:t> 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logic</a:t>
            </a:r>
            <a:r>
              <a:rPr lang="en-US" sz="3100" b="1" dirty="0">
                <a:solidFill>
                  <a:srgbClr val="6C64AD"/>
                </a:solidFill>
                <a:latin typeface="+mj-lt"/>
              </a:rPr>
              <a:t> 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comes from the Ancient Greek 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“</a:t>
            </a:r>
            <a:r>
              <a:rPr lang="en-US" sz="3100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logike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”</a:t>
            </a:r>
            <a:r>
              <a:rPr lang="en-US" sz="3100" b="0" i="0" dirty="0">
                <a:solidFill>
                  <a:srgbClr val="7030A0"/>
                </a:solidFill>
                <a:effectLst/>
                <a:latin typeface="+mj-lt"/>
              </a:rPr>
              <a:t>,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referring to 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the science or art of reasoning.</a:t>
            </a:r>
          </a:p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Using logic, a person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evaluates arguments and reasoning</a:t>
            </a:r>
            <a:r>
              <a:rPr lang="en-US" sz="3100" b="0" i="0" dirty="0">
                <a:solidFill>
                  <a:srgbClr val="7030A0"/>
                </a:solidFill>
                <a:effectLst/>
                <a:latin typeface="+mj-lt"/>
              </a:rPr>
              <a:t>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and strives to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distinguish between good and bad reasoning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, or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between truth and falsehood</a:t>
            </a:r>
            <a:r>
              <a:rPr lang="en-US" sz="3100" b="0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.</a:t>
            </a:r>
          </a:p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Using logic, you can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evaluate ideas or claims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 people make,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make good decisions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, and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form sound beliefs</a:t>
            </a:r>
            <a:r>
              <a:rPr lang="en-US" sz="3100" b="0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about the world.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24DEE7-D59A-4E24-95EF-0A74B26FCACA}"/>
              </a:ext>
            </a:extLst>
          </p:cNvPr>
          <p:cNvSpPr txBox="1"/>
          <p:nvPr/>
        </p:nvSpPr>
        <p:spPr>
          <a:xfrm>
            <a:off x="2599678" y="662133"/>
            <a:ext cx="7344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What Is Logic, and Why Is It Important in Critical Thinking?</a:t>
            </a: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="" xmlns:a16="http://schemas.microsoft.com/office/drawing/2014/main" id="{0EF6F70C-0A39-C2DB-E38A-076A53F65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448667" y="414158"/>
            <a:ext cx="1735734" cy="15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8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806</Words>
  <Application>Microsoft Office PowerPoint</Application>
  <PresentationFormat>Widescreen</PresentationFormat>
  <Paragraphs>132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proxima-nova</vt:lpstr>
      <vt:lpstr>Office Theme</vt:lpstr>
      <vt:lpstr>PowerPoint Presentation</vt:lpstr>
      <vt:lpstr>Chapter outlines</vt:lpstr>
      <vt:lpstr>PowerPoint Presentation</vt:lpstr>
      <vt:lpstr>LEARNING OBJECTIVES</vt:lpstr>
      <vt:lpstr>What Is Critical Thinking?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Problem-Solving with Critical Thinking</vt:lpstr>
      <vt:lpstr>Examples of using critical thinking to problem-solve</vt:lpstr>
      <vt:lpstr>Problem-Solving Action Checklist</vt:lpstr>
      <vt:lpstr>Evaluating Information with Critical Thinking </vt:lpstr>
      <vt:lpstr>A. Read for Understanding Using Text Coding</vt:lpstr>
      <vt:lpstr>B. Examine Arguments</vt:lpstr>
      <vt:lpstr>C. Clarify Thinking</vt:lpstr>
      <vt:lpstr>C. Clarify Thinking (cont.)</vt:lpstr>
      <vt:lpstr>D. Cultivate “Habits of Mind”</vt:lpstr>
      <vt:lpstr>Try to work these qualities  into your daily life:</vt:lpstr>
      <vt:lpstr>Try to work these qualities  into your daily life:</vt:lpstr>
      <vt:lpstr>Developing Yourself As a Critical Thinker</vt:lpstr>
      <vt:lpstr>Practice:   Evaluation of project ideas "Social Initiatives"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AND ANALYSIS</dc:title>
  <dc:creator>Admin</dc:creator>
  <cp:lastModifiedBy>manhpthe172481</cp:lastModifiedBy>
  <cp:revision>73</cp:revision>
  <dcterms:created xsi:type="dcterms:W3CDTF">2021-08-01T09:56:10Z</dcterms:created>
  <dcterms:modified xsi:type="dcterms:W3CDTF">2023-06-21T04:03:17Z</dcterms:modified>
</cp:coreProperties>
</file>